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handoutMasterIdLst>
    <p:handoutMasterId r:id="rId22"/>
  </p:handoutMasterIdLst>
  <p:sldIdLst>
    <p:sldId id="306" r:id="rId2"/>
    <p:sldId id="379" r:id="rId3"/>
    <p:sldId id="420" r:id="rId4"/>
    <p:sldId id="427" r:id="rId5"/>
    <p:sldId id="424" r:id="rId6"/>
    <p:sldId id="432" r:id="rId7"/>
    <p:sldId id="419" r:id="rId8"/>
    <p:sldId id="441" r:id="rId9"/>
    <p:sldId id="415" r:id="rId10"/>
    <p:sldId id="417" r:id="rId11"/>
    <p:sldId id="439" r:id="rId12"/>
    <p:sldId id="442" r:id="rId13"/>
    <p:sldId id="443" r:id="rId14"/>
    <p:sldId id="433" r:id="rId15"/>
    <p:sldId id="388" r:id="rId16"/>
    <p:sldId id="412" r:id="rId17"/>
    <p:sldId id="445" r:id="rId18"/>
    <p:sldId id="434" r:id="rId19"/>
    <p:sldId id="446" r:id="rId20"/>
  </p:sldIdLst>
  <p:sldSz cx="9144000" cy="6858000" type="screen4x3"/>
  <p:notesSz cx="7010400" cy="9296400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9" autoAdjust="0"/>
    <p:restoredTop sz="94322" autoAdjust="0"/>
  </p:normalViewPr>
  <p:slideViewPr>
    <p:cSldViewPr>
      <p:cViewPr varScale="1">
        <p:scale>
          <a:sx n="109" d="100"/>
          <a:sy n="109" d="100"/>
        </p:scale>
        <p:origin x="13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523" cy="464662"/>
          </a:xfrm>
          <a:prstGeom prst="rect">
            <a:avLst/>
          </a:prstGeom>
        </p:spPr>
        <p:txBody>
          <a:bodyPr vert="horz" lIns="91321" tIns="45660" rIns="91321" bIns="45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3" y="1"/>
            <a:ext cx="3037523" cy="464662"/>
          </a:xfrm>
          <a:prstGeom prst="rect">
            <a:avLst/>
          </a:prstGeom>
        </p:spPr>
        <p:txBody>
          <a:bodyPr vert="horz" lIns="91321" tIns="45660" rIns="91321" bIns="45660" rtlCol="0"/>
          <a:lstStyle>
            <a:lvl1pPr algn="r">
              <a:defRPr sz="1200"/>
            </a:lvl1pPr>
          </a:lstStyle>
          <a:p>
            <a:fld id="{2900D844-35D6-4EE9-A87A-36E8A3B1E032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4"/>
            <a:ext cx="3037523" cy="464662"/>
          </a:xfrm>
          <a:prstGeom prst="rect">
            <a:avLst/>
          </a:prstGeom>
        </p:spPr>
        <p:txBody>
          <a:bodyPr vert="horz" lIns="91321" tIns="45660" rIns="91321" bIns="45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3" y="8830154"/>
            <a:ext cx="3037523" cy="464662"/>
          </a:xfrm>
          <a:prstGeom prst="rect">
            <a:avLst/>
          </a:prstGeom>
        </p:spPr>
        <p:txBody>
          <a:bodyPr vert="horz" lIns="91321" tIns="45660" rIns="91321" bIns="45660" rtlCol="0" anchor="b"/>
          <a:lstStyle>
            <a:lvl1pPr algn="r">
              <a:defRPr sz="1200"/>
            </a:lvl1pPr>
          </a:lstStyle>
          <a:p>
            <a:fld id="{F9C8A430-AB30-4061-905B-FA6101EE5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88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0E6EFF0D-1537-4CDB-8CCA-F4C7F1759EC7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4A7BDEC1-DDD4-4E09-B805-0B050D53D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0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7260C0-8B4D-4198-8B02-8B8A1714D001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EE7BE6-F2CC-4798-9171-473A9A57B3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2" descr="S:\Community Programs\ACT Rochester\Marketing &amp; Communications\act_logo_fina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552" y="0"/>
            <a:ext cx="3219448" cy="1143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60C0-8B4D-4198-8B02-8B8A1714D001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7BE6-F2CC-4798-9171-473A9A57B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60C0-8B4D-4198-8B02-8B8A1714D001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7BE6-F2CC-4798-9171-473A9A57B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60C0-8B4D-4198-8B02-8B8A1714D001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7BE6-F2CC-4798-9171-473A9A57B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60C0-8B4D-4198-8B02-8B8A1714D001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7BE6-F2CC-4798-9171-473A9A57B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60C0-8B4D-4198-8B02-8B8A1714D001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7BE6-F2CC-4798-9171-473A9A57B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60C0-8B4D-4198-8B02-8B8A1714D001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7BE6-F2CC-4798-9171-473A9A57B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60C0-8B4D-4198-8B02-8B8A1714D001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7BE6-F2CC-4798-9171-473A9A57B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60C0-8B4D-4198-8B02-8B8A1714D001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7BE6-F2CC-4798-9171-473A9A57B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57260C0-8B4D-4198-8B02-8B8A1714D001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7BE6-F2CC-4798-9171-473A9A57B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7260C0-8B4D-4198-8B02-8B8A1714D001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EE7BE6-F2CC-4798-9171-473A9A57B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57260C0-8B4D-4198-8B02-8B8A1714D001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AEE7BE6-F2CC-4798-9171-473A9A57B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752600"/>
            <a:ext cx="7696200" cy="3200400"/>
          </a:xfrm>
        </p:spPr>
        <p:txBody>
          <a:bodyPr>
            <a:noAutofit/>
          </a:bodyPr>
          <a:lstStyle/>
          <a:p>
            <a:r>
              <a:rPr lang="en-US" sz="3500" dirty="0">
                <a:effectLst/>
              </a:rPr>
              <a:t/>
            </a:r>
            <a:br>
              <a:rPr lang="en-US" sz="3500" dirty="0">
                <a:effectLst/>
              </a:rPr>
            </a:br>
            <a:r>
              <a:rPr lang="en-US" sz="4000" dirty="0">
                <a:effectLst/>
              </a:rPr>
              <a:t>Eighth Annual Report Card</a:t>
            </a:r>
            <a:br>
              <a:rPr lang="en-US" sz="4000" dirty="0">
                <a:effectLst/>
              </a:rPr>
            </a:br>
            <a:r>
              <a:rPr lang="en-US" sz="4000" dirty="0">
                <a:effectLst/>
              </a:rPr>
              <a:t>Celebrating 10 Years!!</a:t>
            </a:r>
            <a:br>
              <a:rPr lang="en-US" sz="4000" dirty="0">
                <a:effectLst/>
              </a:rPr>
            </a:br>
            <a:r>
              <a:rPr lang="en-US" sz="3500" dirty="0">
                <a:effectLst/>
              </a:rPr>
              <a:t> </a:t>
            </a:r>
            <a:br>
              <a:rPr lang="en-US" sz="3500" dirty="0">
                <a:effectLst/>
              </a:rPr>
            </a:br>
            <a:r>
              <a:rPr lang="en-US" sz="4000" dirty="0">
                <a:effectLst/>
              </a:rPr>
              <a:t>Reflecting on Our Past;</a:t>
            </a:r>
            <a:br>
              <a:rPr lang="en-US" sz="4000" dirty="0">
                <a:effectLst/>
              </a:rPr>
            </a:br>
            <a:r>
              <a:rPr lang="en-US" sz="4000" dirty="0">
                <a:effectLst/>
              </a:rPr>
              <a:t>Focusing on Our Future</a:t>
            </a:r>
            <a:endParaRPr lang="en-US" sz="40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 descr="S:\Community Programs\ACT Rochester\Marketing &amp; Communications\act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4552" y="0"/>
            <a:ext cx="3219448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877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48072"/>
          </a:xfrm>
        </p:spPr>
        <p:txBody>
          <a:bodyPr>
            <a:normAutofit fontScale="77500" lnSpcReduction="20000"/>
          </a:bodyPr>
          <a:lstStyle/>
          <a:p>
            <a:r>
              <a:rPr lang="en-US" sz="3700" dirty="0">
                <a:solidFill>
                  <a:srgbClr val="000000"/>
                </a:solidFill>
              </a:rPr>
              <a:t>Health</a:t>
            </a:r>
          </a:p>
          <a:p>
            <a:pPr lvl="1"/>
            <a:r>
              <a:rPr lang="en-US" sz="3400" dirty="0">
                <a:solidFill>
                  <a:srgbClr val="000000"/>
                </a:solidFill>
              </a:rPr>
              <a:t>Supply of Doctors (new data source</a:t>
            </a:r>
            <a:r>
              <a:rPr lang="en-US" sz="3400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3400" dirty="0">
                <a:solidFill>
                  <a:srgbClr val="000000"/>
                </a:solidFill>
              </a:rPr>
              <a:t>People Living with HIV, by R/E in </a:t>
            </a:r>
            <a:r>
              <a:rPr lang="en-US" sz="3400" dirty="0" smtClean="0">
                <a:solidFill>
                  <a:srgbClr val="000000"/>
                </a:solidFill>
              </a:rPr>
              <a:t>Rochester</a:t>
            </a:r>
            <a:endParaRPr lang="en-US" sz="3400" dirty="0">
              <a:solidFill>
                <a:srgbClr val="000000"/>
              </a:solidFill>
            </a:endParaRPr>
          </a:p>
          <a:p>
            <a:pPr lvl="1"/>
            <a:r>
              <a:rPr lang="en-US" sz="3400" dirty="0">
                <a:solidFill>
                  <a:srgbClr val="000000"/>
                </a:solidFill>
              </a:rPr>
              <a:t>People Living with </a:t>
            </a:r>
            <a:r>
              <a:rPr lang="en-US" sz="3400" dirty="0" smtClean="0">
                <a:solidFill>
                  <a:srgbClr val="000000"/>
                </a:solidFill>
              </a:rPr>
              <a:t>AIDS, by </a:t>
            </a:r>
            <a:r>
              <a:rPr lang="en-US" sz="3400" dirty="0">
                <a:solidFill>
                  <a:srgbClr val="000000"/>
                </a:solidFill>
              </a:rPr>
              <a:t>R/E in Rochester</a:t>
            </a:r>
          </a:p>
          <a:p>
            <a:pPr lvl="1"/>
            <a:r>
              <a:rPr lang="en-US" sz="3400" dirty="0">
                <a:solidFill>
                  <a:srgbClr val="000000"/>
                </a:solidFill>
              </a:rPr>
              <a:t>Admissions to Substance Abuse Treatment by Primary </a:t>
            </a:r>
            <a:r>
              <a:rPr lang="en-US" sz="3400" dirty="0" smtClean="0">
                <a:solidFill>
                  <a:srgbClr val="000000"/>
                </a:solidFill>
              </a:rPr>
              <a:t>Substance</a:t>
            </a:r>
          </a:p>
          <a:p>
            <a:pPr marL="109728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3700" dirty="0">
                <a:solidFill>
                  <a:srgbClr val="000000"/>
                </a:solidFill>
              </a:rPr>
              <a:t>Housing</a:t>
            </a:r>
          </a:p>
          <a:p>
            <a:pPr lvl="1"/>
            <a:r>
              <a:rPr lang="en-US" sz="3400" dirty="0" smtClean="0">
                <a:solidFill>
                  <a:srgbClr val="000000"/>
                </a:solidFill>
              </a:rPr>
              <a:t>Overall Housing Cost Burden </a:t>
            </a:r>
          </a:p>
          <a:p>
            <a:pPr lvl="1"/>
            <a:r>
              <a:rPr lang="en-US" sz="3400" dirty="0" smtClean="0">
                <a:solidFill>
                  <a:srgbClr val="000000"/>
                </a:solidFill>
              </a:rPr>
              <a:t>Vacant </a:t>
            </a:r>
            <a:r>
              <a:rPr lang="en-US" sz="3400" dirty="0" smtClean="0">
                <a:solidFill>
                  <a:srgbClr val="000000"/>
                </a:solidFill>
              </a:rPr>
              <a:t>Housing Units </a:t>
            </a:r>
          </a:p>
          <a:p>
            <a:pPr marL="393192" lvl="1" indent="0">
              <a:buNone/>
            </a:pPr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en-US" sz="3700" dirty="0">
                <a:solidFill>
                  <a:srgbClr val="000000"/>
                </a:solidFill>
              </a:rPr>
              <a:t>Public Safety</a:t>
            </a:r>
          </a:p>
          <a:p>
            <a:pPr lvl="1"/>
            <a:r>
              <a:rPr lang="en-US" sz="3400" dirty="0" smtClean="0">
                <a:solidFill>
                  <a:srgbClr val="000000"/>
                </a:solidFill>
              </a:rPr>
              <a:t>Incarceration Rate (R/E)</a:t>
            </a:r>
            <a:endParaRPr lang="en-US" sz="3400" dirty="0">
              <a:solidFill>
                <a:srgbClr val="000000"/>
              </a:solidFill>
            </a:endParaRPr>
          </a:p>
          <a:p>
            <a:pPr lvl="1"/>
            <a:r>
              <a:rPr lang="en-US" sz="3400" dirty="0">
                <a:solidFill>
                  <a:srgbClr val="000000"/>
                </a:solidFill>
              </a:rPr>
              <a:t>Arrest Rate </a:t>
            </a:r>
            <a:r>
              <a:rPr lang="en-US" sz="3400" dirty="0" smtClean="0">
                <a:solidFill>
                  <a:srgbClr val="000000"/>
                </a:solidFill>
              </a:rPr>
              <a:t>(R/E)</a:t>
            </a:r>
            <a:endParaRPr lang="en-US" sz="34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/>
              <a:t>New Indicators (</a:t>
            </a:r>
            <a:r>
              <a:rPr lang="en-US" sz="4000" dirty="0" err="1"/>
              <a:t>con’t</a:t>
            </a:r>
            <a:r>
              <a:rPr lang="en-US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88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000" dirty="0">
                <a:solidFill>
                  <a:srgbClr val="000000"/>
                </a:solidFill>
              </a:rPr>
              <a:t>Community Vitality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Attendance at Professional Sports Teams’ Home Games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Arts Teachers in Public Schools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Support of United Way and Community Foundation </a:t>
            </a:r>
            <a:endParaRPr lang="en-US" sz="2800" dirty="0" smtClean="0">
              <a:solidFill>
                <a:srgbClr val="000000"/>
              </a:solidFill>
            </a:endParaRPr>
          </a:p>
          <a:p>
            <a:pPr lvl="1"/>
            <a:endParaRPr lang="en-US" sz="2200" dirty="0"/>
          </a:p>
          <a:p>
            <a:r>
              <a:rPr lang="en-US" sz="3000" dirty="0" smtClean="0">
                <a:solidFill>
                  <a:srgbClr val="000000"/>
                </a:solidFill>
              </a:rPr>
              <a:t>Demographics - Household </a:t>
            </a:r>
            <a:r>
              <a:rPr lang="en-US" sz="3000" dirty="0">
                <a:solidFill>
                  <a:srgbClr val="000000"/>
                </a:solidFill>
              </a:rPr>
              <a:t>Type</a:t>
            </a:r>
          </a:p>
          <a:p>
            <a:pPr lvl="1"/>
            <a:endParaRPr lang="en-US" sz="2200" dirty="0"/>
          </a:p>
          <a:p>
            <a:r>
              <a:rPr lang="en-US" sz="3000" dirty="0">
                <a:solidFill>
                  <a:srgbClr val="000000"/>
                </a:solidFill>
              </a:rPr>
              <a:t>Children &amp; Youth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Rate of Children Receiving Public Assistance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Emergency Meals Served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Supplemental Security Income Recipients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Subsidized Child Care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Indicators Removed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803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Economy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Change in Population of Potential </a:t>
            </a:r>
            <a:r>
              <a:rPr lang="en-US" sz="2600" dirty="0" smtClean="0">
                <a:solidFill>
                  <a:srgbClr val="000000"/>
                </a:solidFill>
              </a:rPr>
              <a:t>Workforce </a:t>
            </a:r>
            <a:r>
              <a:rPr lang="en-US" sz="2600" dirty="0">
                <a:solidFill>
                  <a:srgbClr val="000000"/>
                </a:solidFill>
              </a:rPr>
              <a:t>by Age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Per-Capital Spending for County Government</a:t>
            </a:r>
          </a:p>
          <a:p>
            <a:pPr lvl="1"/>
            <a:endParaRPr lang="en-US" sz="22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Education 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Student Performance on 4th Grade English/by Economic Background/Race and </a:t>
            </a:r>
            <a:r>
              <a:rPr lang="en-US" sz="2600" dirty="0">
                <a:solidFill>
                  <a:srgbClr val="000000"/>
                </a:solidFill>
              </a:rPr>
              <a:t>Ethnicity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Health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People Enrolled in Medicaid Manage </a:t>
            </a:r>
            <a:r>
              <a:rPr lang="en-US" sz="2600" dirty="0" smtClean="0">
                <a:solidFill>
                  <a:srgbClr val="000000"/>
                </a:solidFill>
              </a:rPr>
              <a:t>Care</a:t>
            </a:r>
            <a:endParaRPr lang="en-US" sz="2600" dirty="0">
              <a:solidFill>
                <a:srgbClr val="000000"/>
              </a:solidFill>
            </a:endParaRP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Mortality Rate from Heart </a:t>
            </a:r>
            <a:r>
              <a:rPr lang="en-US" sz="2600" dirty="0" smtClean="0">
                <a:solidFill>
                  <a:srgbClr val="000000"/>
                </a:solidFill>
              </a:rPr>
              <a:t>Disease/Cancer/Chronic </a:t>
            </a:r>
            <a:r>
              <a:rPr lang="en-US" sz="2600" dirty="0">
                <a:solidFill>
                  <a:srgbClr val="000000"/>
                </a:solidFill>
              </a:rPr>
              <a:t>Lower Respiratory Disease/Stroke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Mental Health Clinic Visits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Indicators Removed (</a:t>
            </a:r>
            <a:r>
              <a:rPr lang="en-US" sz="4000" dirty="0" err="1" smtClean="0"/>
              <a:t>con’t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25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Housing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Residential Building Permits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Non-Residential Building Permits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Temporary Housing Assistance, Monroe </a:t>
            </a:r>
            <a:r>
              <a:rPr lang="en-US" dirty="0" smtClean="0">
                <a:solidFill>
                  <a:srgbClr val="000000"/>
                </a:solidFill>
              </a:rPr>
              <a:t>County</a:t>
            </a:r>
          </a:p>
          <a:p>
            <a:pPr marL="393192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Public Safely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Property Crimes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Other Reported Crimes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Felony Drug-Related Arrests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PINS Petitions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Juvenile Delinquency Intakes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Responses to 911 Calls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Indicators Removed (</a:t>
            </a:r>
            <a:r>
              <a:rPr lang="en-US" sz="4000" dirty="0" err="1"/>
              <a:t>c</a:t>
            </a:r>
            <a:r>
              <a:rPr lang="en-US" sz="4000" dirty="0" err="1" smtClean="0"/>
              <a:t>on’t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9341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2019 NYS County Comparisons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7" b="21606"/>
          <a:stretch/>
        </p:blipFill>
        <p:spPr>
          <a:xfrm>
            <a:off x="102088" y="1371600"/>
            <a:ext cx="8939824" cy="4419600"/>
          </a:xfrm>
        </p:spPr>
      </p:pic>
    </p:spTree>
    <p:extLst>
      <p:ext uri="{BB962C8B-B14F-4D97-AF65-F5344CB8AC3E}">
        <p14:creationId xmlns:p14="http://schemas.microsoft.com/office/powerpoint/2010/main" val="40129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963" y="274638"/>
            <a:ext cx="8936075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2019 County </a:t>
            </a:r>
            <a:r>
              <a:rPr lang="en-US" sz="4000" dirty="0" smtClean="0"/>
              <a:t>Trend </a:t>
            </a:r>
            <a:r>
              <a:rPr lang="en-US" sz="4000" dirty="0" smtClean="0"/>
              <a:t>Comparisons</a:t>
            </a:r>
            <a:endParaRPr lang="en-US" sz="40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t="19308" r="1570" b="21766"/>
          <a:stretch/>
        </p:blipFill>
        <p:spPr>
          <a:xfrm>
            <a:off x="103963" y="1417638"/>
            <a:ext cx="8936075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7611" r="5556" b="8667"/>
          <a:stretch/>
        </p:blipFill>
        <p:spPr>
          <a:xfrm>
            <a:off x="1524000" y="1981200"/>
            <a:ext cx="6096000" cy="4191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ACT Rochester’s Coverage</a:t>
            </a:r>
          </a:p>
        </p:txBody>
      </p:sp>
    </p:spTree>
    <p:extLst>
      <p:ext uri="{BB962C8B-B14F-4D97-AF65-F5344CB8AC3E}">
        <p14:creationId xmlns:p14="http://schemas.microsoft.com/office/powerpoint/2010/main" val="6926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Regional City </a:t>
            </a:r>
            <a:r>
              <a:rPr lang="en-US" sz="4000" dirty="0" smtClean="0"/>
              <a:t>Comparison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r="1061" b="4445"/>
          <a:stretch/>
        </p:blipFill>
        <p:spPr>
          <a:xfrm>
            <a:off x="1082595" y="1219200"/>
            <a:ext cx="6978810" cy="526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Regional </a:t>
            </a:r>
            <a:r>
              <a:rPr lang="en-US" sz="4000" dirty="0" smtClean="0"/>
              <a:t>Cities by Race/Ethnicity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7778" r="9739" b="21111"/>
          <a:stretch/>
        </p:blipFill>
        <p:spPr>
          <a:xfrm>
            <a:off x="2107354" y="1148326"/>
            <a:ext cx="4929292" cy="56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752600"/>
            <a:ext cx="7696200" cy="3200400"/>
          </a:xfrm>
        </p:spPr>
        <p:txBody>
          <a:bodyPr>
            <a:noAutofit/>
          </a:bodyPr>
          <a:lstStyle/>
          <a:p>
            <a:r>
              <a:rPr lang="en-US" sz="3500" dirty="0">
                <a:effectLst/>
              </a:rPr>
              <a:t/>
            </a:r>
            <a:br>
              <a:rPr lang="en-US" sz="3500" dirty="0">
                <a:effectLst/>
              </a:rPr>
            </a:br>
            <a:r>
              <a:rPr lang="en-US" sz="4000" dirty="0">
                <a:effectLst/>
              </a:rPr>
              <a:t>Eighth Annual Report Card</a:t>
            </a:r>
            <a:br>
              <a:rPr lang="en-US" sz="4000" dirty="0">
                <a:effectLst/>
              </a:rPr>
            </a:br>
            <a:r>
              <a:rPr lang="en-US" sz="4000" dirty="0">
                <a:effectLst/>
              </a:rPr>
              <a:t>Celebrating 10 Years!!</a:t>
            </a:r>
            <a:br>
              <a:rPr lang="en-US" sz="4000" dirty="0">
                <a:effectLst/>
              </a:rPr>
            </a:br>
            <a:r>
              <a:rPr lang="en-US" sz="3500" dirty="0">
                <a:effectLst/>
              </a:rPr>
              <a:t> </a:t>
            </a:r>
            <a:br>
              <a:rPr lang="en-US" sz="3500" dirty="0">
                <a:effectLst/>
              </a:rPr>
            </a:br>
            <a:r>
              <a:rPr lang="en-US" sz="4000" dirty="0">
                <a:effectLst/>
              </a:rPr>
              <a:t>Reflecting on Our Past;</a:t>
            </a:r>
            <a:br>
              <a:rPr lang="en-US" sz="4000" dirty="0">
                <a:effectLst/>
              </a:rPr>
            </a:br>
            <a:r>
              <a:rPr lang="en-US" sz="4000" dirty="0">
                <a:effectLst/>
              </a:rPr>
              <a:t>Focusing on Our Future</a:t>
            </a:r>
            <a:endParaRPr lang="en-US" sz="40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 descr="S:\Community Programs\ACT Rochester\Marketing &amp; Communications\act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4552" y="0"/>
            <a:ext cx="3219448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05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873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Previous ACT Rochester Homepage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100"/>
            <a:ext cx="8639175" cy="60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5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3266"/>
            <a:ext cx="9144000" cy="608734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 ACT Rochester Homepage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17"/>
          <a:stretch/>
        </p:blipFill>
        <p:spPr>
          <a:xfrm>
            <a:off x="-1" y="838198"/>
            <a:ext cx="9144000" cy="49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3266"/>
            <a:ext cx="9144000" cy="60873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Easy-to-Use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chemeClr val="tx1"/>
                </a:solidFill>
              </a:rPr>
              <a:t>C</a:t>
            </a:r>
            <a:r>
              <a:rPr lang="en-US" sz="4400" dirty="0" smtClean="0">
                <a:solidFill>
                  <a:schemeClr val="tx1"/>
                </a:solidFill>
              </a:rPr>
              <a:t>harts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107FA3-ACA4-40B4-8C70-FE228226D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134"/>
            <a:ext cx="9144000" cy="617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3266"/>
            <a:ext cx="9144000" cy="60873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Tools </a:t>
            </a:r>
            <a:r>
              <a:rPr lang="en-US" sz="4000" dirty="0">
                <a:solidFill>
                  <a:schemeClr val="tx1"/>
                </a:solidFill>
              </a:rPr>
              <a:t>to </a:t>
            </a:r>
            <a:r>
              <a:rPr lang="en-US" sz="4000" dirty="0" smtClean="0">
                <a:solidFill>
                  <a:schemeClr val="tx1"/>
                </a:solidFill>
              </a:rPr>
              <a:t>Customize Data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2FA3BC-44D3-4BAF-ACD4-D2A4F6B89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8660"/>
            <a:ext cx="9144000" cy="38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t="13636" r="35911" b="31818"/>
          <a:stretch/>
        </p:blipFill>
        <p:spPr>
          <a:xfrm>
            <a:off x="1828800" y="228600"/>
            <a:ext cx="5486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t="13469" r="32002" b="24237"/>
          <a:stretch/>
        </p:blipFill>
        <p:spPr>
          <a:xfrm>
            <a:off x="606418" y="1047138"/>
            <a:ext cx="3583459" cy="4572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t="13636" r="35911" b="31818"/>
          <a:stretch/>
        </p:blipFill>
        <p:spPr>
          <a:xfrm>
            <a:off x="4521926" y="1101358"/>
            <a:ext cx="3605348" cy="420624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600200" y="685800"/>
            <a:ext cx="1219200" cy="65270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000" dirty="0" smtClean="0">
                <a:solidFill>
                  <a:srgbClr val="000000"/>
                </a:solidFill>
              </a:rPr>
              <a:t>2018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715000" y="685800"/>
            <a:ext cx="1219200" cy="65270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000" dirty="0" smtClean="0">
                <a:solidFill>
                  <a:srgbClr val="000000"/>
                </a:solidFill>
              </a:rPr>
              <a:t>2019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1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Children &amp; Youth - Teen Births</a:t>
            </a:r>
          </a:p>
          <a:p>
            <a:pPr marL="109728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Community Vitality - Households without Vehicles</a:t>
            </a:r>
          </a:p>
          <a:p>
            <a:pPr marL="109728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Economic Security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Disengaged Youth (16-19) 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Households Receiving </a:t>
            </a:r>
            <a:r>
              <a:rPr lang="en-US" sz="2800" dirty="0" smtClean="0">
                <a:solidFill>
                  <a:srgbClr val="000000"/>
                </a:solidFill>
              </a:rPr>
              <a:t>SNAP (R/E)</a:t>
            </a:r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Earned Income Tax Credit </a:t>
            </a:r>
            <a:endParaRPr lang="en-US" sz="2800" dirty="0"/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New Indicators</a:t>
            </a:r>
          </a:p>
        </p:txBody>
      </p:sp>
    </p:spTree>
    <p:extLst>
      <p:ext uri="{BB962C8B-B14F-4D97-AF65-F5344CB8AC3E}">
        <p14:creationId xmlns:p14="http://schemas.microsoft.com/office/powerpoint/2010/main" val="14885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Education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Grade 3 </a:t>
            </a:r>
            <a:r>
              <a:rPr lang="en-US" sz="2600" dirty="0" smtClean="0">
                <a:solidFill>
                  <a:srgbClr val="000000"/>
                </a:solidFill>
              </a:rPr>
              <a:t>Math (R/E)</a:t>
            </a:r>
            <a:endParaRPr lang="en-US" sz="2600" strike="sngStrike" dirty="0" smtClean="0">
              <a:solidFill>
                <a:srgbClr val="000000"/>
              </a:solidFill>
            </a:endParaRP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Grade 8 Math – </a:t>
            </a:r>
            <a:r>
              <a:rPr lang="en-US" sz="2600" dirty="0" smtClean="0">
                <a:solidFill>
                  <a:srgbClr val="000000"/>
                </a:solidFill>
              </a:rPr>
              <a:t>(new </a:t>
            </a:r>
            <a:r>
              <a:rPr lang="en-US" sz="2600" dirty="0" smtClean="0">
                <a:solidFill>
                  <a:srgbClr val="000000"/>
                </a:solidFill>
              </a:rPr>
              <a:t>data </a:t>
            </a:r>
            <a:r>
              <a:rPr lang="en-US" sz="2600" dirty="0" smtClean="0">
                <a:solidFill>
                  <a:srgbClr val="000000"/>
                </a:solidFill>
              </a:rPr>
              <a:t>source)</a:t>
            </a:r>
            <a:endParaRPr lang="en-US" sz="2600" dirty="0" smtClean="0">
              <a:solidFill>
                <a:srgbClr val="000000"/>
              </a:solidFill>
            </a:endParaRP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Student Performance by </a:t>
            </a:r>
            <a:r>
              <a:rPr lang="en-US" sz="2600" dirty="0" smtClean="0">
                <a:solidFill>
                  <a:srgbClr val="000000"/>
                </a:solidFill>
              </a:rPr>
              <a:t>Subgroup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Economically </a:t>
            </a:r>
            <a:r>
              <a:rPr lang="en-US" sz="2400" dirty="0" smtClean="0">
                <a:solidFill>
                  <a:srgbClr val="000000"/>
                </a:solidFill>
              </a:rPr>
              <a:t>Disadvantaged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English Language Learners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Students with Disabilities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Instructional Spending per Student</a:t>
            </a:r>
          </a:p>
          <a:p>
            <a:pPr marL="393192" lvl="1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1"/>
            <a:endParaRPr lang="en-US" sz="2400" dirty="0" smtClean="0">
              <a:solidFill>
                <a:srgbClr val="000000"/>
              </a:solidFill>
            </a:endParaRP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marL="393192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 smtClean="0"/>
              <a:t>Indicators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6">
      <a:dk1>
        <a:srgbClr val="8A8134"/>
      </a:dk1>
      <a:lt1>
        <a:sysClr val="window" lastClr="FFFFFF"/>
      </a:lt1>
      <a:dk2>
        <a:srgbClr val="8A8134"/>
      </a:dk2>
      <a:lt2>
        <a:srgbClr val="DEF5FA"/>
      </a:lt2>
      <a:accent1>
        <a:srgbClr val="8A8134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5E4D7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1199</TotalTime>
  <Words>295</Words>
  <Application>Microsoft Office PowerPoint</Application>
  <PresentationFormat>On-screen Show (4:3)</PresentationFormat>
  <Paragraphs>85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  <vt:variant>
        <vt:lpstr>Custom Shows</vt:lpstr>
      </vt:variant>
      <vt:variant>
        <vt:i4>1</vt:i4>
      </vt:variant>
    </vt:vector>
  </HeadingPairs>
  <TitlesOfParts>
    <vt:vector size="27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 Eighth Annual Report Card Celebrating 10 Years!!   Reflecting on Our Past; Focusing on Our Future</vt:lpstr>
      <vt:lpstr>Previous ACT Rochester Homepage</vt:lpstr>
      <vt:lpstr> ACT Rochester Homepage</vt:lpstr>
      <vt:lpstr>Easy-to-Use Charts</vt:lpstr>
      <vt:lpstr>Tools to Customize Data</vt:lpstr>
      <vt:lpstr>PowerPoint Presentation</vt:lpstr>
      <vt:lpstr>PowerPoint Presentation</vt:lpstr>
      <vt:lpstr>New Indicators</vt:lpstr>
      <vt:lpstr>New Indicators (con’t)</vt:lpstr>
      <vt:lpstr>New Indicators (con’t)</vt:lpstr>
      <vt:lpstr>Indicators Removed</vt:lpstr>
      <vt:lpstr>Indicators Removed (con’t)</vt:lpstr>
      <vt:lpstr>Indicators Removed (con’t)</vt:lpstr>
      <vt:lpstr>2019 NYS County Comparisons</vt:lpstr>
      <vt:lpstr>2019 County Trend Comparisons</vt:lpstr>
      <vt:lpstr>ACT Rochester’s Coverage</vt:lpstr>
      <vt:lpstr>Regional City Comparison</vt:lpstr>
      <vt:lpstr>Regional Cities by Race/Ethnicity</vt:lpstr>
      <vt:lpstr> Eighth Annual Report Card Celebrating 10 Years!!   Reflecting on Our Past; Focusing on Our Future</vt:lpstr>
      <vt:lpstr>Custom Show 1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mhartstein</dc:creator>
  <cp:lastModifiedBy>Yahaira Laboy</cp:lastModifiedBy>
  <cp:revision>186</cp:revision>
  <cp:lastPrinted>2019-03-25T20:09:23Z</cp:lastPrinted>
  <dcterms:created xsi:type="dcterms:W3CDTF">2012-01-03T14:03:25Z</dcterms:created>
  <dcterms:modified xsi:type="dcterms:W3CDTF">2019-04-03T19:05:14Z</dcterms:modified>
</cp:coreProperties>
</file>